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324" r:id="rId2"/>
    <p:sldId id="258" r:id="rId3"/>
    <p:sldId id="325" r:id="rId4"/>
    <p:sldId id="326" r:id="rId5"/>
    <p:sldId id="327" r:id="rId6"/>
    <p:sldId id="332" r:id="rId7"/>
    <p:sldId id="331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4" r:id="rId17"/>
    <p:sldId id="345" r:id="rId18"/>
    <p:sldId id="346" r:id="rId19"/>
    <p:sldId id="347" r:id="rId20"/>
    <p:sldId id="349" r:id="rId21"/>
    <p:sldId id="352" r:id="rId22"/>
    <p:sldId id="351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4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1E7"/>
    <a:srgbClr val="FF5050"/>
    <a:srgbClr val="0099FF"/>
    <a:srgbClr val="FF0000"/>
    <a:srgbClr val="6699FF"/>
    <a:srgbClr val="0000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98" autoAdjust="0"/>
  </p:normalViewPr>
  <p:slideViewPr>
    <p:cSldViewPr>
      <p:cViewPr>
        <p:scale>
          <a:sx n="66" d="100"/>
          <a:sy n="66" d="100"/>
        </p:scale>
        <p:origin x="-154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5A1A-3949-4D58-96B0-AF15C6D2D63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C899A-6BBE-448E-BF3E-1F0FDFA46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C899A-6BBE-448E-BF3E-1F0FDFA465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1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C899A-6BBE-448E-BF3E-1F0FDFA465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6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C899A-6BBE-448E-BF3E-1F0FDFA465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2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C899A-6BBE-448E-BF3E-1F0FDFA465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5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83DFC6-B2B7-49B5-8A61-2EB4A146F54C}" type="slidenum">
              <a:rPr lang="en-US" sz="1200" smtClean="0">
                <a:latin typeface="Comic Sans MS" pitchFamily="66" charset="0"/>
              </a:rPr>
              <a:pPr/>
              <a:t>21</a:t>
            </a:fld>
            <a:endParaRPr lang="en-US" sz="120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648200"/>
            <a:ext cx="5486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648200"/>
            <a:ext cx="5486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7D3B9-ABD5-4418-83A9-495B9C3FB5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347A3-3699-41F3-90F0-94DF2C06A1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0BF55-771B-4D6B-8EE4-8B5055AB7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8108-DC3E-4870-82E5-6F7AA812B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BA7EC-4593-4E8F-AC09-AAB133C48A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3F957-7C07-48BB-B2AC-D68B55BC1B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FFD3A-18A9-476D-8156-616C4693B5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F6760-EDCC-4ADE-9F5B-9E1B3BCE0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0ED52-9DD1-4337-A811-CDB4B3282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7DB82-F774-487D-BE2D-2C477A03EF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CA032-D548-42E4-8E2E-16258FA899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9D02C28-F931-4A51-B03B-00F20D4ACC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26.gif"/><Relationship Id="rId12" Type="http://schemas.openxmlformats.org/officeDocument/2006/relationships/image" Target="../media/image31.jpeg"/><Relationship Id="rId2" Type="http://schemas.openxmlformats.org/officeDocument/2006/relationships/audio" Target="../media/audio2.wav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audio" Target="../media/audio3.wav"/><Relationship Id="rId7" Type="http://schemas.openxmlformats.org/officeDocument/2006/relationships/slide" Target="slide3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1" Type="http://schemas.openxmlformats.org/officeDocument/2006/relationships/slide" Target="slide20.xml"/><Relationship Id="rId5" Type="http://schemas.openxmlformats.org/officeDocument/2006/relationships/slide" Target="slide28.xml"/><Relationship Id="rId10" Type="http://schemas.openxmlformats.org/officeDocument/2006/relationships/image" Target="../media/image41.wmf"/><Relationship Id="rId4" Type="http://schemas.openxmlformats.org/officeDocument/2006/relationships/slide" Target="slide26.xml"/><Relationship Id="rId9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3.jpeg"/><Relationship Id="rId7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easons%20In%20The%20Sun.mp3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38.gif"/><Relationship Id="rId4" Type="http://schemas.openxmlformats.org/officeDocument/2006/relationships/image" Target="../media/image4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image" Target="../media/image18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19" y="594359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Shelley Allegro" pitchFamily="82" charset="0"/>
                <a:cs typeface="Times New Roman" pitchFamily="18" charset="0"/>
              </a:rPr>
              <a:t>Teacher: Nguyen Chi </a:t>
            </a:r>
            <a:r>
              <a:rPr lang="en-US" sz="3600" b="1" dirty="0" err="1" smtClean="0">
                <a:solidFill>
                  <a:srgbClr val="FF0000"/>
                </a:solidFill>
                <a:latin typeface=".VnShelley Allegro" pitchFamily="82" charset="0"/>
                <a:cs typeface="Times New Roman" pitchFamily="18" charset="0"/>
              </a:rPr>
              <a:t>Quan</a:t>
            </a:r>
            <a:endParaRPr lang="en-US" sz="3600" b="1" dirty="0">
              <a:solidFill>
                <a:srgbClr val="FF0000"/>
              </a:solidFill>
              <a:latin typeface=".VnShelley Allegro" pitchFamily="82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576" y="983250"/>
            <a:ext cx="6922087" cy="76944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Hung My I Primary School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96" y="175632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5514" y="3719376"/>
            <a:ext cx="2488182" cy="76944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schemeClr val="bg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Class: 3A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9684" y="2286274"/>
            <a:ext cx="2005677" cy="76944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schemeClr val="bg1">
                <a:alpha val="40000"/>
              </a:schemeClr>
            </a:out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English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7455" y="201788"/>
            <a:ext cx="5254388" cy="523220"/>
          </a:xfrm>
          <a:prstGeom prst="rect">
            <a:avLst/>
          </a:prstGeom>
          <a:noFill/>
          <a:ln w="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obliqueBottomLeft"/>
            <a:lightRig rig="threePt" dir="t"/>
          </a:scene3d>
          <a:sp3d>
            <a:bevelT w="139700" prst="cross"/>
            <a:bevelB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Monday, November 11 </a:t>
            </a:r>
            <a:r>
              <a:rPr lang="en-US" sz="2800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2019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Káº¿t quáº£ hÃ¬nh áº£nh cho Welcome to English 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" y="0"/>
            <a:ext cx="9122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57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.sachmem.vn/public/images/TA3T1SHS/U6-L1-3-1-coupmphmbzcrkd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220"/>
            <a:ext cx="4166322" cy="4734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81000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Let’s talk.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600200"/>
            <a:ext cx="4800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Don’t _________!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2. ______ your book, please!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3. ______ up, please!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4. ______ here, please!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5. ______ your book, please!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6. ______ down, please!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600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talk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6605" y="201421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Open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707" y="1123773"/>
            <a:ext cx="21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742" y="2528846"/>
            <a:ext cx="21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350" y="4047023"/>
            <a:ext cx="21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2120" y="1098713"/>
            <a:ext cx="21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2120" y="2537430"/>
            <a:ext cx="21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2120" y="3981642"/>
            <a:ext cx="21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6605" y="2509120"/>
            <a:ext cx="1249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Stand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1195" y="290578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Come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1195" y="3352800"/>
            <a:ext cx="1179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Close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3081" y="3720032"/>
            <a:ext cx="114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Sit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95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3650" y="0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72790">
            <a:off x="6729086" y="2245640"/>
            <a:ext cx="625079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0" y="0"/>
            <a:ext cx="1296591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7450" y="0"/>
            <a:ext cx="594122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1850" y="0"/>
            <a:ext cx="71437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1" y="3657602"/>
            <a:ext cx="204668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81473">
            <a:off x="4719889" y="4297894"/>
            <a:ext cx="2585810" cy="23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2163050" y="4541953"/>
            <a:ext cx="681372" cy="937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86151" y="152402"/>
            <a:ext cx="29884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72150" y="381000"/>
            <a:ext cx="3667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29201" y="304802"/>
            <a:ext cx="36552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43401" y="152400"/>
            <a:ext cx="359569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43051" y="2286002"/>
            <a:ext cx="57864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5"/>
          <p:cNvSpPr txBox="1">
            <a:spLocks noChangeArrowheads="1"/>
          </p:cNvSpPr>
          <p:nvPr/>
        </p:nvSpPr>
        <p:spPr bwMode="auto">
          <a:xfrm rot="-515402">
            <a:off x="1023281" y="1529918"/>
            <a:ext cx="67373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000" b="1" dirty="0">
                <a:solidFill>
                  <a:srgbClr val="F4430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6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>
                <a:solidFill>
                  <a:srgbClr val="F40CC8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Guessing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000" b="1" dirty="0">
              <a:solidFill>
                <a:srgbClr val="7030A0"/>
              </a:solidFill>
              <a:latin typeface="SVNmonotype corsiv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3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-10886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.sachmem.vn/public/images/TA3T1SHS/U6-L1-2-3-ssptbadvdqtmhp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57" y="1600201"/>
            <a:ext cx="5262463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7638" y="870466"/>
            <a:ext cx="409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 quite / Don’t talk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4886" y="1455241"/>
            <a:ext cx="2895600" cy="1973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0486" y="1455241"/>
            <a:ext cx="2895600" cy="1973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34886" y="3443514"/>
            <a:ext cx="2895600" cy="1973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0486" y="3443514"/>
            <a:ext cx="2895600" cy="1973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84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" y="1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9000" y="849875"/>
            <a:ext cx="250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Stand up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40" y="1600201"/>
            <a:ext cx="5143498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34886" y="1455241"/>
            <a:ext cx="2895600" cy="1973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30486" y="1455241"/>
            <a:ext cx="2895600" cy="1973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4886" y="3443514"/>
            <a:ext cx="2895600" cy="1973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30486" y="3443514"/>
            <a:ext cx="2895600" cy="1973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84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95" y="1600201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7636" y="849875"/>
            <a:ext cx="340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Open your book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34886" y="1455241"/>
            <a:ext cx="2895600" cy="1973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0486" y="1455241"/>
            <a:ext cx="2895600" cy="1973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34886" y="3443514"/>
            <a:ext cx="2895600" cy="1973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30486" y="3443514"/>
            <a:ext cx="2895600" cy="1973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84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5029" y="864863"/>
            <a:ext cx="2760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Sit down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01801"/>
            <a:ext cx="53340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34886" y="1455241"/>
            <a:ext cx="2895600" cy="1973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30486" y="1455241"/>
            <a:ext cx="2895600" cy="1973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4886" y="3443514"/>
            <a:ext cx="2895600" cy="1973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0486" y="3443514"/>
            <a:ext cx="2895600" cy="1973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84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ART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-1752600" y="76200"/>
            <a:ext cx="1066800" cy="990600"/>
            <a:chOff x="336" y="-288"/>
            <a:chExt cx="624" cy="576"/>
          </a:xfrm>
        </p:grpSpPr>
        <p:pic>
          <p:nvPicPr>
            <p:cNvPr id="10251" name="Picture 5" descr="DSTARS-P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6" descr="DSTARS-P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7" descr="DSTARS-P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8" descr="DSTARS-P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9" descr="DSTARS-P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750888" y="4945063"/>
            <a:ext cx="26781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come in:</a:t>
            </a: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4495800" y="56388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17"/>
          <p:cNvSpPr txBox="1">
            <a:spLocks noChangeArrowheads="1"/>
          </p:cNvSpPr>
          <p:nvPr/>
        </p:nvSpPr>
        <p:spPr bwMode="auto">
          <a:xfrm>
            <a:off x="5105400" y="5562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5" name="Text Box 19"/>
          <p:cNvSpPr txBox="1">
            <a:spLocks noChangeArrowheads="1"/>
          </p:cNvSpPr>
          <p:nvPr/>
        </p:nvSpPr>
        <p:spPr bwMode="auto">
          <a:xfrm>
            <a:off x="3429000" y="4945063"/>
            <a:ext cx="3352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/>
              <a:t>đi vào</a:t>
            </a:r>
          </a:p>
        </p:txBody>
      </p:sp>
      <p:sp>
        <p:nvSpPr>
          <p:cNvPr id="10248" name="Text Box 21"/>
          <p:cNvSpPr txBox="1">
            <a:spLocks noChangeArrowheads="1"/>
          </p:cNvSpPr>
          <p:nvPr/>
        </p:nvSpPr>
        <p:spPr bwMode="auto">
          <a:xfrm>
            <a:off x="4495800" y="56388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49" name="Picture 4" descr="45485e2dez8wz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67200"/>
            <a:ext cx="1325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0" t="30833" r="34175" b="46474"/>
          <a:stretch>
            <a:fillRect/>
          </a:stretch>
        </p:blipFill>
        <p:spPr bwMode="auto">
          <a:xfrm>
            <a:off x="1524000" y="703263"/>
            <a:ext cx="57912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64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ART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1676400" y="57912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go out :</a:t>
            </a:r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4495800" y="56388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5105400" y="5562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3733800" y="5791200"/>
            <a:ext cx="335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/>
              <a:t> </a:t>
            </a:r>
            <a:r>
              <a:rPr lang="en-US" sz="4400"/>
              <a:t>đi ra ngoài </a:t>
            </a:r>
          </a:p>
        </p:txBody>
      </p:sp>
      <p:pic>
        <p:nvPicPr>
          <p:cNvPr id="11271" name="Picture 4" descr="45485e2dez8wz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81475"/>
            <a:ext cx="132556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1" t="30833" r="18750" b="46680"/>
          <a:stretch>
            <a:fillRect/>
          </a:stretch>
        </p:blipFill>
        <p:spPr bwMode="auto">
          <a:xfrm>
            <a:off x="1371600" y="914400"/>
            <a:ext cx="6019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ART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1524000" y="5783263"/>
            <a:ext cx="4419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speak:</a:t>
            </a:r>
          </a:p>
        </p:txBody>
      </p:sp>
      <p:sp>
        <p:nvSpPr>
          <p:cNvPr id="12292" name="Text Box 16"/>
          <p:cNvSpPr txBox="1">
            <a:spLocks noChangeArrowheads="1"/>
          </p:cNvSpPr>
          <p:nvPr/>
        </p:nvSpPr>
        <p:spPr bwMode="auto">
          <a:xfrm>
            <a:off x="4495800" y="56388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17"/>
          <p:cNvSpPr txBox="1">
            <a:spLocks noChangeArrowheads="1"/>
          </p:cNvSpPr>
          <p:nvPr/>
        </p:nvSpPr>
        <p:spPr bwMode="auto">
          <a:xfrm>
            <a:off x="5105400" y="5562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5" name="Text Box 19"/>
          <p:cNvSpPr txBox="1">
            <a:spLocks noChangeArrowheads="1"/>
          </p:cNvSpPr>
          <p:nvPr/>
        </p:nvSpPr>
        <p:spPr bwMode="auto">
          <a:xfrm>
            <a:off x="3124200" y="5791200"/>
            <a:ext cx="335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/>
              <a:t>nói</a:t>
            </a:r>
          </a:p>
        </p:txBody>
      </p:sp>
      <p:sp>
        <p:nvSpPr>
          <p:cNvPr id="12295" name="Text Box 21"/>
          <p:cNvSpPr txBox="1">
            <a:spLocks noChangeArrowheads="1"/>
          </p:cNvSpPr>
          <p:nvPr/>
        </p:nvSpPr>
        <p:spPr bwMode="auto">
          <a:xfrm>
            <a:off x="4495800" y="56388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296" name="Picture 4" descr="45485e2dez8wz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67200"/>
            <a:ext cx="1325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2" t="60268" r="35680" b="18626"/>
          <a:stretch>
            <a:fillRect/>
          </a:stretch>
        </p:blipFill>
        <p:spPr bwMode="auto">
          <a:xfrm>
            <a:off x="1143000" y="1219200"/>
            <a:ext cx="6019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7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ART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1828800" y="57912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write :</a:t>
            </a:r>
          </a:p>
        </p:txBody>
      </p:sp>
      <p:sp>
        <p:nvSpPr>
          <p:cNvPr id="13316" name="Text Box 16"/>
          <p:cNvSpPr txBox="1">
            <a:spLocks noChangeArrowheads="1"/>
          </p:cNvSpPr>
          <p:nvPr/>
        </p:nvSpPr>
        <p:spPr bwMode="auto">
          <a:xfrm>
            <a:off x="4495800" y="56388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7" name="Text Box 17"/>
          <p:cNvSpPr txBox="1">
            <a:spLocks noChangeArrowheads="1"/>
          </p:cNvSpPr>
          <p:nvPr/>
        </p:nvSpPr>
        <p:spPr bwMode="auto">
          <a:xfrm>
            <a:off x="5105400" y="5562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5" name="Text Box 19"/>
          <p:cNvSpPr txBox="1">
            <a:spLocks noChangeArrowheads="1"/>
          </p:cNvSpPr>
          <p:nvPr/>
        </p:nvSpPr>
        <p:spPr bwMode="auto">
          <a:xfrm>
            <a:off x="3429000" y="5791200"/>
            <a:ext cx="335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/>
              <a:t>viết</a:t>
            </a:r>
          </a:p>
        </p:txBody>
      </p:sp>
      <p:sp>
        <p:nvSpPr>
          <p:cNvPr id="13319" name="Text Box 21"/>
          <p:cNvSpPr txBox="1">
            <a:spLocks noChangeArrowheads="1"/>
          </p:cNvSpPr>
          <p:nvPr/>
        </p:nvSpPr>
        <p:spPr bwMode="auto">
          <a:xfrm>
            <a:off x="4495800" y="56388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320" name="Picture 4" descr="45485e2dez8wz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67200"/>
            <a:ext cx="1325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1" t="58434" r="17902" b="18121"/>
          <a:stretch>
            <a:fillRect/>
          </a:stretch>
        </p:blipFill>
        <p:spPr bwMode="auto">
          <a:xfrm>
            <a:off x="1295400" y="1219200"/>
            <a:ext cx="624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3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1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3804"/>
            <a:ext cx="6724650" cy="4111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95747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Who’s that?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It’s </a:t>
            </a:r>
            <a:r>
              <a:rPr lang="en-US" sz="4000" b="1" dirty="0" smtClean="0">
                <a:solidFill>
                  <a:srgbClr val="FF0000"/>
                </a:solidFill>
              </a:rPr>
              <a:t>_____.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46917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Linda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1524000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cs typeface="Times New Roman" pitchFamily="18" charset="0"/>
              </a:rPr>
              <a:t>TEXTBOOK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cs typeface="Times New Roman" pitchFamily="18" charset="0"/>
              </a:rPr>
              <a:t>PAGE: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51646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2"/>
          <p:cNvSpPr txBox="1">
            <a:spLocks noChangeArrowheads="1"/>
          </p:cNvSpPr>
          <p:nvPr/>
        </p:nvSpPr>
        <p:spPr bwMode="auto">
          <a:xfrm>
            <a:off x="4495800" y="56388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0" name="Text Box 13"/>
          <p:cNvSpPr txBox="1">
            <a:spLocks noChangeArrowheads="1"/>
          </p:cNvSpPr>
          <p:nvPr/>
        </p:nvSpPr>
        <p:spPr bwMode="auto">
          <a:xfrm>
            <a:off x="5105400" y="5562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1705344" y="373743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u="sng" dirty="0" smtClean="0">
                <a:solidFill>
                  <a:srgbClr val="FF0000"/>
                </a:solidFill>
                <a:cs typeface="Times New Roman" pitchFamily="18" charset="0"/>
              </a:rPr>
              <a:t>New </a:t>
            </a: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words:</a:t>
            </a:r>
          </a:p>
        </p:txBody>
      </p:sp>
      <p:sp>
        <p:nvSpPr>
          <p:cNvPr id="24582" name="TextBox 59"/>
          <p:cNvSpPr txBox="1">
            <a:spLocks noChangeArrowheads="1"/>
          </p:cNvSpPr>
          <p:nvPr/>
        </p:nvSpPr>
        <p:spPr bwMode="auto">
          <a:xfrm>
            <a:off x="2643456" y="1251864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800" dirty="0">
                <a:cs typeface="Times New Roman" pitchFamily="18" charset="0"/>
              </a:rPr>
              <a:t>come in :</a:t>
            </a:r>
          </a:p>
        </p:txBody>
      </p:sp>
      <p:sp>
        <p:nvSpPr>
          <p:cNvPr id="24583" name="TextBox 60"/>
          <p:cNvSpPr txBox="1">
            <a:spLocks noChangeArrowheads="1"/>
          </p:cNvSpPr>
          <p:nvPr/>
        </p:nvSpPr>
        <p:spPr bwMode="auto">
          <a:xfrm>
            <a:off x="3947844" y="1251864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err="1">
                <a:cs typeface="Times New Roman" pitchFamily="18" charset="0"/>
              </a:rPr>
              <a:t>đi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vào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24584" name="TextBox 65"/>
          <p:cNvSpPr txBox="1">
            <a:spLocks noChangeArrowheads="1"/>
          </p:cNvSpPr>
          <p:nvPr/>
        </p:nvSpPr>
        <p:spPr bwMode="auto">
          <a:xfrm>
            <a:off x="2643456" y="1632864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800" dirty="0">
                <a:cs typeface="Times New Roman" pitchFamily="18" charset="0"/>
              </a:rPr>
              <a:t>go out :</a:t>
            </a:r>
          </a:p>
        </p:txBody>
      </p:sp>
      <p:sp>
        <p:nvSpPr>
          <p:cNvPr id="24585" name="TextBox 66"/>
          <p:cNvSpPr txBox="1">
            <a:spLocks noChangeArrowheads="1"/>
          </p:cNvSpPr>
          <p:nvPr/>
        </p:nvSpPr>
        <p:spPr bwMode="auto">
          <a:xfrm>
            <a:off x="3947844" y="1632864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cs typeface="Times New Roman" pitchFamily="18" charset="0"/>
              </a:rPr>
              <a:t>đi ra ngoài</a:t>
            </a:r>
          </a:p>
        </p:txBody>
      </p:sp>
      <p:sp>
        <p:nvSpPr>
          <p:cNvPr id="24586" name="TextBox 67"/>
          <p:cNvSpPr txBox="1">
            <a:spLocks noChangeArrowheads="1"/>
          </p:cNvSpPr>
          <p:nvPr/>
        </p:nvSpPr>
        <p:spPr bwMode="auto">
          <a:xfrm>
            <a:off x="2643456" y="2013864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800">
                <a:cs typeface="Times New Roman" pitchFamily="18" charset="0"/>
              </a:rPr>
              <a:t>speak :</a:t>
            </a:r>
          </a:p>
        </p:txBody>
      </p:sp>
      <p:sp>
        <p:nvSpPr>
          <p:cNvPr id="24587" name="TextBox 68"/>
          <p:cNvSpPr txBox="1">
            <a:spLocks noChangeArrowheads="1"/>
          </p:cNvSpPr>
          <p:nvPr/>
        </p:nvSpPr>
        <p:spPr bwMode="auto">
          <a:xfrm>
            <a:off x="4024044" y="2013864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err="1">
                <a:cs typeface="Times New Roman" pitchFamily="18" charset="0"/>
              </a:rPr>
              <a:t>nói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24588" name="TextBox 69"/>
          <p:cNvSpPr txBox="1">
            <a:spLocks noChangeArrowheads="1"/>
          </p:cNvSpPr>
          <p:nvPr/>
        </p:nvSpPr>
        <p:spPr bwMode="auto">
          <a:xfrm>
            <a:off x="2643456" y="2394864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800">
                <a:cs typeface="Times New Roman" pitchFamily="18" charset="0"/>
              </a:rPr>
              <a:t>write :</a:t>
            </a:r>
          </a:p>
        </p:txBody>
      </p:sp>
      <p:sp>
        <p:nvSpPr>
          <p:cNvPr id="24589" name="TextBox 70"/>
          <p:cNvSpPr txBox="1">
            <a:spLocks noChangeArrowheads="1"/>
          </p:cNvSpPr>
          <p:nvPr/>
        </p:nvSpPr>
        <p:spPr bwMode="auto">
          <a:xfrm>
            <a:off x="4024044" y="2394864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cs typeface="Times New Roman" pitchFamily="18" charset="0"/>
              </a:rPr>
              <a:t>viết</a:t>
            </a:r>
          </a:p>
        </p:txBody>
      </p:sp>
      <p:sp>
        <p:nvSpPr>
          <p:cNvPr id="24590" name="TextBox 71"/>
          <p:cNvSpPr txBox="1">
            <a:spLocks noChangeArrowheads="1"/>
          </p:cNvSpPr>
          <p:nvPr/>
        </p:nvSpPr>
        <p:spPr bwMode="auto">
          <a:xfrm>
            <a:off x="2643456" y="2775864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800">
                <a:cs typeface="Times New Roman" pitchFamily="18" charset="0"/>
              </a:rPr>
              <a:t>may :</a:t>
            </a:r>
          </a:p>
        </p:txBody>
      </p:sp>
      <p:sp>
        <p:nvSpPr>
          <p:cNvPr id="24591" name="TextBox 72"/>
          <p:cNvSpPr txBox="1">
            <a:spLocks noChangeArrowheads="1"/>
          </p:cNvSpPr>
          <p:nvPr/>
        </p:nvSpPr>
        <p:spPr bwMode="auto">
          <a:xfrm>
            <a:off x="3795444" y="2775864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cs typeface="Times New Roman" pitchFamily="18" charset="0"/>
              </a:rPr>
              <a:t>xin phép</a:t>
            </a:r>
          </a:p>
        </p:txBody>
      </p:sp>
      <p:sp>
        <p:nvSpPr>
          <p:cNvPr id="24592" name="TextBox 73"/>
          <p:cNvSpPr txBox="1">
            <a:spLocks noChangeArrowheads="1"/>
          </p:cNvSpPr>
          <p:nvPr/>
        </p:nvSpPr>
        <p:spPr bwMode="auto">
          <a:xfrm>
            <a:off x="2643456" y="3233064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800">
                <a:cs typeface="Times New Roman" pitchFamily="18" charset="0"/>
              </a:rPr>
              <a:t>can :</a:t>
            </a:r>
          </a:p>
        </p:txBody>
      </p:sp>
      <p:sp>
        <p:nvSpPr>
          <p:cNvPr id="24593" name="TextBox 74"/>
          <p:cNvSpPr txBox="1">
            <a:spLocks noChangeArrowheads="1"/>
          </p:cNvSpPr>
          <p:nvPr/>
        </p:nvSpPr>
        <p:spPr bwMode="auto">
          <a:xfrm>
            <a:off x="3795444" y="3233064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cs typeface="Times New Roman" pitchFamily="18" charset="0"/>
              </a:rPr>
              <a:t>có thể</a:t>
            </a:r>
          </a:p>
        </p:txBody>
      </p:sp>
      <p:sp>
        <p:nvSpPr>
          <p:cNvPr id="24594" name="TextBox 75"/>
          <p:cNvSpPr txBox="1">
            <a:spLocks noChangeArrowheads="1"/>
          </p:cNvSpPr>
          <p:nvPr/>
        </p:nvSpPr>
        <p:spPr bwMode="auto">
          <a:xfrm>
            <a:off x="2643456" y="3614064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800">
                <a:cs typeface="Times New Roman" pitchFamily="18" charset="0"/>
              </a:rPr>
              <a:t>can’t :</a:t>
            </a:r>
          </a:p>
        </p:txBody>
      </p:sp>
      <p:sp>
        <p:nvSpPr>
          <p:cNvPr id="24595" name="TextBox 76"/>
          <p:cNvSpPr txBox="1">
            <a:spLocks noChangeArrowheads="1"/>
          </p:cNvSpPr>
          <p:nvPr/>
        </p:nvSpPr>
        <p:spPr bwMode="auto">
          <a:xfrm>
            <a:off x="3695700" y="3614064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cs typeface="Times New Roman" pitchFamily="18" charset="0"/>
              </a:rPr>
              <a:t>không thể</a:t>
            </a:r>
          </a:p>
        </p:txBody>
      </p:sp>
      <p:pic>
        <p:nvPicPr>
          <p:cNvPr id="24596" name="Picture 4" descr="45485e2dez8wz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3255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0" name="TextBox 3"/>
          <p:cNvSpPr txBox="1">
            <a:spLocks noChangeArrowheads="1"/>
          </p:cNvSpPr>
          <p:nvPr/>
        </p:nvSpPr>
        <p:spPr bwMode="auto">
          <a:xfrm flipH="1">
            <a:off x="1212056" y="4110273"/>
            <a:ext cx="423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u="sng" dirty="0">
                <a:solidFill>
                  <a:srgbClr val="FF0000"/>
                </a:solidFill>
                <a:ea typeface="Times"/>
                <a:cs typeface="Times New Roman" pitchFamily="18" charset="0"/>
              </a:rPr>
              <a:t>S</a:t>
            </a:r>
            <a:r>
              <a:rPr lang="en-US" sz="2800" b="1" u="sng" dirty="0" smtClean="0">
                <a:solidFill>
                  <a:srgbClr val="FF0000"/>
                </a:solidFill>
                <a:ea typeface="Times"/>
                <a:cs typeface="Times New Roman" pitchFamily="18" charset="0"/>
              </a:rPr>
              <a:t>entences</a:t>
            </a:r>
            <a:r>
              <a:rPr lang="en-US" sz="2800" b="1" u="sng" dirty="0">
                <a:solidFill>
                  <a:srgbClr val="FF0000"/>
                </a:solidFill>
                <a:ea typeface="Times"/>
                <a:cs typeface="Times New Roman" pitchFamily="18" charset="0"/>
              </a:rPr>
              <a:t>:</a:t>
            </a:r>
          </a:p>
        </p:txBody>
      </p:sp>
      <p:sp>
        <p:nvSpPr>
          <p:cNvPr id="24602" name="TextBox 26"/>
          <p:cNvSpPr txBox="1">
            <a:spLocks noChangeArrowheads="1"/>
          </p:cNvSpPr>
          <p:nvPr/>
        </p:nvSpPr>
        <p:spPr bwMode="auto">
          <a:xfrm>
            <a:off x="453571" y="4523930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cs typeface="Times New Roman" pitchFamily="18" charset="0"/>
              </a:rPr>
              <a:t>Câu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xin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phép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được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làm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điều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gì</a:t>
            </a:r>
            <a:r>
              <a:rPr lang="en-US" sz="2800" dirty="0">
                <a:cs typeface="Times New Roman" pitchFamily="18" charset="0"/>
              </a:rPr>
              <a:t>.</a:t>
            </a:r>
          </a:p>
        </p:txBody>
      </p:sp>
      <p:sp>
        <p:nvSpPr>
          <p:cNvPr id="24603" name="TextBox 5"/>
          <p:cNvSpPr txBox="1">
            <a:spLocks noChangeArrowheads="1"/>
          </p:cNvSpPr>
          <p:nvPr/>
        </p:nvSpPr>
        <p:spPr bwMode="auto">
          <a:xfrm>
            <a:off x="859970" y="5858787"/>
            <a:ext cx="31640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/>
              <a:t>No, you can’t.</a:t>
            </a:r>
          </a:p>
        </p:txBody>
      </p:sp>
      <p:sp>
        <p:nvSpPr>
          <p:cNvPr id="24604" name="TextBox 4"/>
          <p:cNvSpPr txBox="1">
            <a:spLocks noChangeArrowheads="1"/>
          </p:cNvSpPr>
          <p:nvPr/>
        </p:nvSpPr>
        <p:spPr bwMode="auto">
          <a:xfrm>
            <a:off x="544285" y="4957088"/>
            <a:ext cx="556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/>
              <a:t>May I </a:t>
            </a:r>
            <a:r>
              <a:rPr lang="en-US" sz="2800" dirty="0">
                <a:solidFill>
                  <a:srgbClr val="FF0000"/>
                </a:solidFill>
              </a:rPr>
              <a:t>come in</a:t>
            </a:r>
            <a:r>
              <a:rPr lang="en-US" sz="2800" dirty="0"/>
              <a:t>?</a:t>
            </a:r>
          </a:p>
        </p:txBody>
      </p:sp>
      <p:sp>
        <p:nvSpPr>
          <p:cNvPr id="24605" name="TextBox 5"/>
          <p:cNvSpPr txBox="1">
            <a:spLocks noChangeArrowheads="1"/>
          </p:cNvSpPr>
          <p:nvPr/>
        </p:nvSpPr>
        <p:spPr bwMode="auto">
          <a:xfrm>
            <a:off x="859970" y="5477786"/>
            <a:ext cx="325483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/>
              <a:t>Yes, you can.</a:t>
            </a:r>
          </a:p>
        </p:txBody>
      </p:sp>
      <p:sp>
        <p:nvSpPr>
          <p:cNvPr id="24609" name="TextBox 5"/>
          <p:cNvSpPr txBox="1">
            <a:spLocks noChangeArrowheads="1"/>
          </p:cNvSpPr>
          <p:nvPr/>
        </p:nvSpPr>
        <p:spPr bwMode="auto">
          <a:xfrm>
            <a:off x="4343400" y="5809575"/>
            <a:ext cx="431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* can’t = can not</a:t>
            </a:r>
          </a:p>
          <a:p>
            <a:r>
              <a:rPr lang="en-US" sz="280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4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0" y="5343525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cs typeface="Arial" pitchFamily="34" charset="0"/>
              </a:rPr>
              <a:t>Team A:</a:t>
            </a:r>
          </a:p>
        </p:txBody>
      </p:sp>
      <p:sp>
        <p:nvSpPr>
          <p:cNvPr id="16394" name="TextBox 16"/>
          <p:cNvSpPr txBox="1">
            <a:spLocks noChangeArrowheads="1"/>
          </p:cNvSpPr>
          <p:nvPr/>
        </p:nvSpPr>
        <p:spPr bwMode="auto">
          <a:xfrm>
            <a:off x="0" y="61595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cs typeface="Arial" pitchFamily="34" charset="0"/>
              </a:rPr>
              <a:t>Team B:</a:t>
            </a:r>
          </a:p>
        </p:txBody>
      </p:sp>
      <p:sp>
        <p:nvSpPr>
          <p:cNvPr id="28" name="AutoShape 2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43362" y="685800"/>
            <a:ext cx="1671638" cy="1376363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cs typeface="Arial" charset="0"/>
              </a:rPr>
              <a:t>1</a:t>
            </a:r>
          </a:p>
        </p:txBody>
      </p:sp>
      <p:sp>
        <p:nvSpPr>
          <p:cNvPr id="29" name="AutoShape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91163" y="1295400"/>
            <a:ext cx="1671637" cy="1519238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cs typeface="Arial" charset="0"/>
              </a:rPr>
              <a:t>2</a:t>
            </a:r>
          </a:p>
        </p:txBody>
      </p:sp>
      <p:sp>
        <p:nvSpPr>
          <p:cNvPr id="30" name="AutoShape 2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62600" y="3125788"/>
            <a:ext cx="1752600" cy="144621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cs typeface="Arial" charset="0"/>
              </a:rPr>
              <a:t>3</a:t>
            </a:r>
          </a:p>
        </p:txBody>
      </p:sp>
      <p:sp>
        <p:nvSpPr>
          <p:cNvPr id="31" name="AutoShape 2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133600" y="1447800"/>
            <a:ext cx="1593850" cy="1376363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cs typeface="Arial" charset="0"/>
              </a:rPr>
              <a:t>6</a:t>
            </a:r>
          </a:p>
        </p:txBody>
      </p:sp>
      <p:sp>
        <p:nvSpPr>
          <p:cNvPr id="32" name="AutoShape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133600" y="2976563"/>
            <a:ext cx="1752600" cy="1519237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 smtClean="0">
                <a:cs typeface="Arial" charset="0"/>
              </a:rPr>
              <a:t>5</a:t>
            </a:r>
            <a:endParaRPr lang="en-US" sz="4000" b="1" dirty="0">
              <a:cs typeface="Arial" charset="0"/>
            </a:endParaRPr>
          </a:p>
        </p:txBody>
      </p:sp>
      <p:sp>
        <p:nvSpPr>
          <p:cNvPr id="33" name="AutoShape 2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30625" y="3943350"/>
            <a:ext cx="1831975" cy="14478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 smtClean="0">
                <a:cs typeface="Arial" charset="0"/>
              </a:rPr>
              <a:t>4</a:t>
            </a:r>
            <a:endParaRPr lang="en-US" sz="4000" b="1" dirty="0">
              <a:cs typeface="Arial" charset="0"/>
            </a:endParaRPr>
          </a:p>
        </p:txBody>
      </p:sp>
      <p:pic>
        <p:nvPicPr>
          <p:cNvPr id="23" name="Picture 2" descr="Orange 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118225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Peach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60975"/>
            <a:ext cx="762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Peach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57800"/>
            <a:ext cx="762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Peach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257800"/>
            <a:ext cx="762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 descr="Peach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57800"/>
            <a:ext cx="762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 descr="Peach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762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Orange 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18225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Orange 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118225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Orange 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118225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Orange 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18225"/>
            <a:ext cx="685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Text Box 8"/>
          <p:cNvSpPr txBox="1">
            <a:spLocks noChangeArrowheads="1"/>
          </p:cNvSpPr>
          <p:nvPr/>
        </p:nvSpPr>
        <p:spPr bwMode="auto">
          <a:xfrm>
            <a:off x="50800" y="-152400"/>
            <a:ext cx="90551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800">
                <a:solidFill>
                  <a:srgbClr val="1F187A"/>
                </a:solidFill>
                <a:latin typeface=".VnAristote" pitchFamily="34" charset="0"/>
                <a:cs typeface="Arial" pitchFamily="34" charset="0"/>
              </a:rPr>
              <a:t>Play game: Lucky number</a:t>
            </a:r>
          </a:p>
        </p:txBody>
      </p:sp>
      <p:sp>
        <p:nvSpPr>
          <p:cNvPr id="23573" name="AutoShap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531225" y="6397625"/>
            <a:ext cx="384175" cy="3841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9900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363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2917825" y="965200"/>
            <a:ext cx="3732213" cy="7000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>
              <a:lnSpc>
                <a:spcPct val="75000"/>
              </a:lnSpc>
              <a:spcBef>
                <a:spcPct val="30000"/>
              </a:spcBef>
            </a:pPr>
            <a:r>
              <a:rPr lang="en-US" sz="4800">
                <a:solidFill>
                  <a:srgbClr val="FF0000"/>
                </a:solidFill>
                <a:latin typeface="Impact" pitchFamily="34" charset="0"/>
              </a:rPr>
              <a:t>* </a:t>
            </a:r>
            <a:r>
              <a:rPr lang="en-US" sz="4800" u="sng">
                <a:solidFill>
                  <a:srgbClr val="FF0000"/>
                </a:solidFill>
                <a:latin typeface="Impact" pitchFamily="34" charset="0"/>
              </a:rPr>
              <a:t>Homelink</a:t>
            </a:r>
            <a:endParaRPr lang="en-US" sz="4400" b="1" u="sng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-228600" y="5943600"/>
            <a:ext cx="1371600" cy="1371600"/>
          </a:xfrm>
          <a:prstGeom prst="ellipse">
            <a:avLst/>
          </a:prstGeom>
          <a:solidFill>
            <a:srgbClr val="99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1752600" y="62484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2133600" y="62484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-228600" y="4800600"/>
            <a:ext cx="914400" cy="914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3657600" y="67818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2819400" y="6324600"/>
            <a:ext cx="914400" cy="914400"/>
          </a:xfrm>
          <a:prstGeom prst="ellipse">
            <a:avLst/>
          </a:prstGeom>
          <a:solidFill>
            <a:srgbClr val="CC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4267200" y="68580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23" name="Oval 11"/>
          <p:cNvSpPr>
            <a:spLocks noChangeArrowheads="1"/>
          </p:cNvSpPr>
          <p:nvPr/>
        </p:nvSpPr>
        <p:spPr bwMode="auto">
          <a:xfrm>
            <a:off x="4953000" y="6400800"/>
            <a:ext cx="914400" cy="762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5943600" y="6553200"/>
            <a:ext cx="457200" cy="5334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25" name="Oval 13"/>
          <p:cNvSpPr>
            <a:spLocks noChangeArrowheads="1"/>
          </p:cNvSpPr>
          <p:nvPr/>
        </p:nvSpPr>
        <p:spPr bwMode="auto">
          <a:xfrm flipV="1">
            <a:off x="152400" y="-914400"/>
            <a:ext cx="1371600" cy="1600200"/>
          </a:xfrm>
          <a:prstGeom prst="ellipse">
            <a:avLst/>
          </a:prstGeom>
          <a:solidFill>
            <a:srgbClr val="99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 flipV="1">
            <a:off x="1371600" y="-444500"/>
            <a:ext cx="685800" cy="9779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27" name="Oval 15"/>
          <p:cNvSpPr>
            <a:spLocks noChangeArrowheads="1"/>
          </p:cNvSpPr>
          <p:nvPr/>
        </p:nvSpPr>
        <p:spPr bwMode="auto">
          <a:xfrm flipV="1">
            <a:off x="1752600" y="-533400"/>
            <a:ext cx="914400" cy="10668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 flipV="1">
            <a:off x="-228600" y="457200"/>
            <a:ext cx="914400" cy="1066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 flipV="1">
            <a:off x="3276600" y="-76200"/>
            <a:ext cx="533400" cy="533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 flipV="1">
            <a:off x="2438400" y="-457200"/>
            <a:ext cx="914400" cy="1066800"/>
          </a:xfrm>
          <a:prstGeom prst="ellipse">
            <a:avLst/>
          </a:prstGeom>
          <a:solidFill>
            <a:srgbClr val="CC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31" name="Oval 19"/>
          <p:cNvSpPr>
            <a:spLocks noChangeArrowheads="1"/>
          </p:cNvSpPr>
          <p:nvPr/>
        </p:nvSpPr>
        <p:spPr bwMode="auto">
          <a:xfrm flipV="1">
            <a:off x="3886200" y="-228600"/>
            <a:ext cx="533400" cy="5334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32" name="Oval 20"/>
          <p:cNvSpPr>
            <a:spLocks noChangeArrowheads="1"/>
          </p:cNvSpPr>
          <p:nvPr/>
        </p:nvSpPr>
        <p:spPr bwMode="auto">
          <a:xfrm flipV="1">
            <a:off x="4572000" y="-203200"/>
            <a:ext cx="914400" cy="889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 flipV="1">
            <a:off x="5562600" y="-139700"/>
            <a:ext cx="914400" cy="889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vi-VN" sz="4000"/>
          </a:p>
        </p:txBody>
      </p: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6477000" y="6477000"/>
            <a:ext cx="609600" cy="609600"/>
          </a:xfrm>
          <a:prstGeom prst="ellipse">
            <a:avLst/>
          </a:prstGeom>
          <a:solidFill>
            <a:srgbClr val="8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838200" y="64770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1447800" y="64770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37" name="Oval 25"/>
          <p:cNvSpPr>
            <a:spLocks noChangeArrowheads="1"/>
          </p:cNvSpPr>
          <p:nvPr/>
        </p:nvSpPr>
        <p:spPr bwMode="auto">
          <a:xfrm>
            <a:off x="2133600" y="6553200"/>
            <a:ext cx="914400" cy="914400"/>
          </a:xfrm>
          <a:prstGeom prst="ellipse">
            <a:avLst/>
          </a:prstGeom>
          <a:solidFill>
            <a:srgbClr val="CC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38" name="Oval 26"/>
          <p:cNvSpPr>
            <a:spLocks noChangeArrowheads="1"/>
          </p:cNvSpPr>
          <p:nvPr/>
        </p:nvSpPr>
        <p:spPr bwMode="auto">
          <a:xfrm>
            <a:off x="7772400" y="65532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39" name="Oval 27"/>
          <p:cNvSpPr>
            <a:spLocks noChangeArrowheads="1"/>
          </p:cNvSpPr>
          <p:nvPr/>
        </p:nvSpPr>
        <p:spPr bwMode="auto">
          <a:xfrm>
            <a:off x="8382000" y="66294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40" name="Oval 28"/>
          <p:cNvSpPr>
            <a:spLocks noChangeArrowheads="1"/>
          </p:cNvSpPr>
          <p:nvPr/>
        </p:nvSpPr>
        <p:spPr bwMode="auto">
          <a:xfrm>
            <a:off x="7391400" y="-914400"/>
            <a:ext cx="1371600" cy="1371600"/>
          </a:xfrm>
          <a:prstGeom prst="ellipse">
            <a:avLst/>
          </a:prstGeom>
          <a:solidFill>
            <a:srgbClr val="99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41" name="Oval 29"/>
          <p:cNvSpPr>
            <a:spLocks noChangeArrowheads="1"/>
          </p:cNvSpPr>
          <p:nvPr/>
        </p:nvSpPr>
        <p:spPr bwMode="auto">
          <a:xfrm>
            <a:off x="8763000" y="38862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42" name="Oval 30"/>
          <p:cNvSpPr>
            <a:spLocks noChangeArrowheads="1"/>
          </p:cNvSpPr>
          <p:nvPr/>
        </p:nvSpPr>
        <p:spPr bwMode="auto">
          <a:xfrm>
            <a:off x="8534400" y="67818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43" name="Oval 31"/>
          <p:cNvSpPr>
            <a:spLocks noChangeArrowheads="1"/>
          </p:cNvSpPr>
          <p:nvPr/>
        </p:nvSpPr>
        <p:spPr bwMode="auto">
          <a:xfrm>
            <a:off x="8229600" y="0"/>
            <a:ext cx="914400" cy="914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44" name="AutoShape 32"/>
          <p:cNvSpPr>
            <a:spLocks noChangeArrowheads="1"/>
          </p:cNvSpPr>
          <p:nvPr/>
        </p:nvSpPr>
        <p:spPr bwMode="auto">
          <a:xfrm>
            <a:off x="-228600" y="4191000"/>
            <a:ext cx="685800" cy="685800"/>
          </a:xfrm>
          <a:prstGeom prst="sun">
            <a:avLst>
              <a:gd name="adj" fmla="val 25000"/>
            </a:avLst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45" name="Oval 33"/>
          <p:cNvSpPr>
            <a:spLocks noChangeArrowheads="1"/>
          </p:cNvSpPr>
          <p:nvPr/>
        </p:nvSpPr>
        <p:spPr bwMode="auto">
          <a:xfrm>
            <a:off x="8534400" y="2286000"/>
            <a:ext cx="914400" cy="914400"/>
          </a:xfrm>
          <a:prstGeom prst="ellipse">
            <a:avLst/>
          </a:prstGeom>
          <a:solidFill>
            <a:srgbClr val="CC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46" name="Oval 34"/>
          <p:cNvSpPr>
            <a:spLocks noChangeArrowheads="1"/>
          </p:cNvSpPr>
          <p:nvPr/>
        </p:nvSpPr>
        <p:spPr bwMode="auto">
          <a:xfrm>
            <a:off x="8077200" y="30480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47" name="Oval 35"/>
          <p:cNvSpPr>
            <a:spLocks noChangeArrowheads="1"/>
          </p:cNvSpPr>
          <p:nvPr/>
        </p:nvSpPr>
        <p:spPr bwMode="auto">
          <a:xfrm>
            <a:off x="8534400" y="4495800"/>
            <a:ext cx="914400" cy="762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48" name="Oval 36"/>
          <p:cNvSpPr>
            <a:spLocks noChangeArrowheads="1"/>
          </p:cNvSpPr>
          <p:nvPr/>
        </p:nvSpPr>
        <p:spPr bwMode="auto">
          <a:xfrm>
            <a:off x="8534400" y="5943600"/>
            <a:ext cx="914400" cy="9144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49" name="Oval 37"/>
          <p:cNvSpPr>
            <a:spLocks noChangeArrowheads="1"/>
          </p:cNvSpPr>
          <p:nvPr/>
        </p:nvSpPr>
        <p:spPr bwMode="auto">
          <a:xfrm>
            <a:off x="8534400" y="1600200"/>
            <a:ext cx="914400" cy="914400"/>
          </a:xfrm>
          <a:prstGeom prst="ellipse">
            <a:avLst/>
          </a:prstGeom>
          <a:solidFill>
            <a:srgbClr val="8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50" name="Oval 38"/>
          <p:cNvSpPr>
            <a:spLocks noChangeArrowheads="1"/>
          </p:cNvSpPr>
          <p:nvPr/>
        </p:nvSpPr>
        <p:spPr bwMode="auto">
          <a:xfrm>
            <a:off x="8763000" y="32766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51" name="Oval 39"/>
          <p:cNvSpPr>
            <a:spLocks noChangeArrowheads="1"/>
          </p:cNvSpPr>
          <p:nvPr/>
        </p:nvSpPr>
        <p:spPr bwMode="auto">
          <a:xfrm>
            <a:off x="8534400" y="54864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52" name="Oval 40"/>
          <p:cNvSpPr>
            <a:spLocks noChangeArrowheads="1"/>
          </p:cNvSpPr>
          <p:nvPr/>
        </p:nvSpPr>
        <p:spPr bwMode="auto">
          <a:xfrm>
            <a:off x="7848600" y="76200"/>
            <a:ext cx="914400" cy="914400"/>
          </a:xfrm>
          <a:prstGeom prst="ellipse">
            <a:avLst/>
          </a:prstGeom>
          <a:solidFill>
            <a:srgbClr val="CC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53" name="Oval 41"/>
          <p:cNvSpPr>
            <a:spLocks noChangeArrowheads="1"/>
          </p:cNvSpPr>
          <p:nvPr/>
        </p:nvSpPr>
        <p:spPr bwMode="auto">
          <a:xfrm>
            <a:off x="10210800" y="33528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54" name="Oval 42"/>
          <p:cNvSpPr>
            <a:spLocks noChangeArrowheads="1"/>
          </p:cNvSpPr>
          <p:nvPr/>
        </p:nvSpPr>
        <p:spPr bwMode="auto">
          <a:xfrm>
            <a:off x="228600" y="38862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55" name="Oval 43"/>
          <p:cNvSpPr>
            <a:spLocks noChangeArrowheads="1"/>
          </p:cNvSpPr>
          <p:nvPr/>
        </p:nvSpPr>
        <p:spPr bwMode="auto">
          <a:xfrm rot="5112859">
            <a:off x="-228600" y="3352800"/>
            <a:ext cx="685800" cy="685800"/>
          </a:xfrm>
          <a:prstGeom prst="ellipse">
            <a:avLst/>
          </a:prstGeom>
          <a:solidFill>
            <a:srgbClr val="0033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56" name="AutoShape 44"/>
          <p:cNvSpPr>
            <a:spLocks noChangeArrowheads="1"/>
          </p:cNvSpPr>
          <p:nvPr/>
        </p:nvSpPr>
        <p:spPr bwMode="auto">
          <a:xfrm>
            <a:off x="8382000" y="2971800"/>
            <a:ext cx="685800" cy="685800"/>
          </a:xfrm>
          <a:prstGeom prst="irregularSeal2">
            <a:avLst/>
          </a:prstGeom>
          <a:solidFill>
            <a:schemeClr val="hlink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57" name="Oval 45"/>
          <p:cNvSpPr>
            <a:spLocks noChangeArrowheads="1"/>
          </p:cNvSpPr>
          <p:nvPr/>
        </p:nvSpPr>
        <p:spPr bwMode="auto">
          <a:xfrm>
            <a:off x="-228600" y="1600200"/>
            <a:ext cx="762000" cy="609600"/>
          </a:xfrm>
          <a:prstGeom prst="ellipse">
            <a:avLst/>
          </a:prstGeom>
          <a:solidFill>
            <a:srgbClr val="CC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sp>
        <p:nvSpPr>
          <p:cNvPr id="64558" name="Oval 46"/>
          <p:cNvSpPr>
            <a:spLocks noChangeArrowheads="1"/>
          </p:cNvSpPr>
          <p:nvPr/>
        </p:nvSpPr>
        <p:spPr bwMode="auto">
          <a:xfrm>
            <a:off x="-228600" y="25908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Comic Sans MS" pitchFamily="66" charset="0"/>
            </a:endParaRPr>
          </a:p>
        </p:txBody>
      </p:sp>
      <p:pic>
        <p:nvPicPr>
          <p:cNvPr id="25646" name="Picture 47" descr="Child writing"/>
          <p:cNvPicPr>
            <a:picLocks noChangeAspect="1" noChangeArrowheads="1"/>
          </p:cNvPicPr>
          <p:nvPr/>
        </p:nvPicPr>
        <p:blipFill>
          <a:blip r:embed="rId2" cstate="print">
            <a:lum bright="8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33400"/>
            <a:ext cx="1143000" cy="1069975"/>
          </a:xfrm>
          <a:prstGeom prst="rect">
            <a:avLst/>
          </a:prstGeom>
          <a:solidFill>
            <a:srgbClr val="FFCCF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7" name="Text Box 48"/>
          <p:cNvSpPr txBox="1">
            <a:spLocks noChangeArrowheads="1"/>
          </p:cNvSpPr>
          <p:nvPr/>
        </p:nvSpPr>
        <p:spPr bwMode="auto">
          <a:xfrm>
            <a:off x="1295400" y="1828800"/>
            <a:ext cx="6781800" cy="70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-Prepare the new lesson</a:t>
            </a:r>
            <a:r>
              <a:rPr lang="en-US" sz="4000" b="1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605681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645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45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64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645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645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645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645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64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645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64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2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2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2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645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45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3000" fill="hold"/>
                                        <p:tgtEl>
                                          <p:spTgt spid="645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3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3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3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3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000" tmFilter="0, 0; .2, .5; .8, .5; 1, 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500" autoRev="1" fill="hold"/>
                                        <p:tgtEl>
                                          <p:spTgt spid="645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500" fill="hold"/>
                                        <p:tgtEl>
                                          <p:spTgt spid="645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500" fill="hold"/>
                                        <p:tgtEl>
                                          <p:spTgt spid="645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645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645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645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500" fill="hold"/>
                                        <p:tgtEl>
                                          <p:spTgt spid="645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0" fill="hold"/>
                                        <p:tgtEl>
                                          <p:spTgt spid="645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9" dur="5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1000" fill="hold"/>
                                        <p:tgtEl>
                                          <p:spTgt spid="645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 tmFilter="0, 0; .2, .5; .8, .5; 1, 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500" autoRev="1" fill="hold"/>
                                        <p:tgtEl>
                                          <p:spTgt spid="64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3000" fill="hold"/>
                                        <p:tgtEl>
                                          <p:spTgt spid="645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30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30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30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6" dur="30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000" tmFilter="0, 0; .2, .5; .8, .5; 1, 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1500" autoRev="1" fill="hold"/>
                                        <p:tgtEl>
                                          <p:spTgt spid="64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500" fill="hold"/>
                                        <p:tgtEl>
                                          <p:spTgt spid="645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645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5" dur="500" fill="hold"/>
                                        <p:tgtEl>
                                          <p:spTgt spid="64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645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20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20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20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2000" fill="hold"/>
                                        <p:tgtEl>
                                          <p:spTgt spid="64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1" dur="2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2" dur="2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3" dur="2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64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9" dur="100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EC83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A4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0" dur="100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00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5" grpId="1"/>
      <p:bldP spid="64516" grpId="0" animBg="1"/>
      <p:bldP spid="64517" grpId="0" animBg="1"/>
      <p:bldP spid="64518" grpId="0" animBg="1"/>
      <p:bldP spid="64519" grpId="0" animBg="1"/>
      <p:bldP spid="64520" grpId="0" animBg="1"/>
      <p:bldP spid="64520" grpId="1" animBg="1"/>
      <p:bldP spid="64521" grpId="0" animBg="1"/>
      <p:bldP spid="64521" grpId="1" animBg="1"/>
      <p:bldP spid="64522" grpId="0" animBg="1"/>
      <p:bldP spid="64522" grpId="1" animBg="1"/>
      <p:bldP spid="64523" grpId="0" animBg="1"/>
      <p:bldP spid="64523" grpId="1" animBg="1"/>
      <p:bldP spid="64524" grpId="0" animBg="1"/>
      <p:bldP spid="64524" grpId="1" animBg="1"/>
      <p:bldP spid="64524" grpId="2" animBg="1"/>
      <p:bldP spid="64525" grpId="0" animBg="1"/>
      <p:bldP spid="64526" grpId="0" animBg="1"/>
      <p:bldP spid="64527" grpId="0" animBg="1"/>
      <p:bldP spid="64528" grpId="0" animBg="1"/>
      <p:bldP spid="64529" grpId="0" animBg="1"/>
      <p:bldP spid="64529" grpId="1" animBg="1"/>
      <p:bldP spid="64530" grpId="0" animBg="1"/>
      <p:bldP spid="64530" grpId="1" animBg="1"/>
      <p:bldP spid="64531" grpId="0" animBg="1"/>
      <p:bldP spid="64531" grpId="1" animBg="1"/>
      <p:bldP spid="64532" grpId="0" animBg="1"/>
      <p:bldP spid="64532" grpId="1" animBg="1"/>
      <p:bldP spid="64533" grpId="0" animBg="1"/>
      <p:bldP spid="64533" grpId="1" animBg="1"/>
      <p:bldP spid="64533" grpId="2" animBg="1"/>
      <p:bldP spid="64534" grpId="0" animBg="1"/>
      <p:bldP spid="64534" grpId="1" animBg="1"/>
      <p:bldP spid="64534" grpId="2" animBg="1"/>
      <p:bldP spid="64535" grpId="0" animBg="1"/>
      <p:bldP spid="64536" grpId="0" animBg="1"/>
      <p:bldP spid="64537" grpId="0" animBg="1"/>
      <p:bldP spid="64537" grpId="1" animBg="1"/>
      <p:bldP spid="64538" grpId="0" animBg="1"/>
      <p:bldP spid="64538" grpId="1" animBg="1"/>
      <p:bldP spid="64539" grpId="0" animBg="1"/>
      <p:bldP spid="64539" grpId="1" animBg="1"/>
      <p:bldP spid="64540" grpId="0" animBg="1"/>
      <p:bldP spid="64541" grpId="0" animBg="1"/>
      <p:bldP spid="64542" grpId="0" animBg="1"/>
      <p:bldP spid="64543" grpId="0" animBg="1"/>
      <p:bldP spid="64544" grpId="0" animBg="1"/>
      <p:bldP spid="64544" grpId="1" animBg="1"/>
      <p:bldP spid="64545" grpId="0" animBg="1"/>
      <p:bldP spid="64545" grpId="1" animBg="1"/>
      <p:bldP spid="64546" grpId="0" animBg="1"/>
      <p:bldP spid="64546" grpId="1" animBg="1"/>
      <p:bldP spid="64547" grpId="0" animBg="1"/>
      <p:bldP spid="64547" grpId="1" animBg="1"/>
      <p:bldP spid="64548" grpId="0" animBg="1"/>
      <p:bldP spid="64548" grpId="1" animBg="1"/>
      <p:bldP spid="64548" grpId="2" animBg="1"/>
      <p:bldP spid="64549" grpId="0" animBg="1"/>
      <p:bldP spid="64549" grpId="1" animBg="1"/>
      <p:bldP spid="64549" grpId="2" animBg="1"/>
      <p:bldP spid="64550" grpId="0" animBg="1"/>
      <p:bldP spid="64551" grpId="0" animBg="1"/>
      <p:bldP spid="64552" grpId="0" animBg="1"/>
      <p:bldP spid="64552" grpId="1" animBg="1"/>
      <p:bldP spid="64553" grpId="0" animBg="1"/>
      <p:bldP spid="64553" grpId="1" animBg="1"/>
      <p:bldP spid="64554" grpId="0" animBg="1"/>
      <p:bldP spid="64554" grpId="1" animBg="1"/>
      <p:bldP spid="64555" grpId="0" animBg="1"/>
      <p:bldP spid="64555" grpId="1" animBg="1"/>
      <p:bldP spid="64556" grpId="0" animBg="1"/>
      <p:bldP spid="64556" grpId="1" animBg="1"/>
      <p:bldP spid="64557" grpId="0" animBg="1"/>
      <p:bldP spid="64557" grpId="1" animBg="1"/>
      <p:bldP spid="645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8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48000" y="2747963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28" name="WordArt 3"/>
          <p:cNvSpPr>
            <a:spLocks noChangeArrowheads="1" noChangeShapeType="1" noTextEdit="1"/>
          </p:cNvSpPr>
          <p:nvPr/>
        </p:nvSpPr>
        <p:spPr bwMode="auto">
          <a:xfrm rot="-123654">
            <a:off x="427038" y="2647950"/>
            <a:ext cx="7467600" cy="1838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634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THANK YOU !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667000" y="5334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2232" name="Picture 8" descr="Than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62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8382000" y="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6632" name="Picture 4" descr="45485e2dez8wze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67200"/>
            <a:ext cx="1325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Seasons In The Su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8" descr="Orange_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3" descr="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4953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89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22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77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8305800" y="6362700"/>
            <a:ext cx="609600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1996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47650" y="106363"/>
            <a:ext cx="8648700" cy="1198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F3399"/>
                </a:solidFill>
                <a:latin typeface="Comic Sans MS" pitchFamily="66" charset="0"/>
              </a:rPr>
              <a:t>* Lucky number *</a:t>
            </a:r>
          </a:p>
        </p:txBody>
      </p:sp>
      <p:pic>
        <p:nvPicPr>
          <p:cNvPr id="28675" name="Picture 4" descr="pinksparkle6df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89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pinksparkle6df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66389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pinksparkle6df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pinksparkle6df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2du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1816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9" descr="balloons_confetti_h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657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64" name="AutoShape 40"/>
          <p:cNvSpPr>
            <a:spLocks noChangeArrowheads="1"/>
          </p:cNvSpPr>
          <p:nvPr/>
        </p:nvSpPr>
        <p:spPr bwMode="auto">
          <a:xfrm>
            <a:off x="914400" y="1524000"/>
            <a:ext cx="2971800" cy="12684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sz="1800"/>
          </a:p>
        </p:txBody>
      </p:sp>
      <p:sp>
        <p:nvSpPr>
          <p:cNvPr id="52265" name="AutoShape 41"/>
          <p:cNvSpPr>
            <a:spLocks noChangeArrowheads="1"/>
          </p:cNvSpPr>
          <p:nvPr/>
        </p:nvSpPr>
        <p:spPr bwMode="auto">
          <a:xfrm>
            <a:off x="5715000" y="3352800"/>
            <a:ext cx="2667000" cy="1628775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sz="1800"/>
          </a:p>
        </p:txBody>
      </p:sp>
      <p:sp>
        <p:nvSpPr>
          <p:cNvPr id="52266" name="AutoShape 42"/>
          <p:cNvSpPr>
            <a:spLocks noChangeArrowheads="1"/>
          </p:cNvSpPr>
          <p:nvPr/>
        </p:nvSpPr>
        <p:spPr bwMode="auto">
          <a:xfrm rot="-5400000">
            <a:off x="6344443" y="513557"/>
            <a:ext cx="1484313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vi-VN" sz="1800"/>
          </a:p>
        </p:txBody>
      </p:sp>
      <p:sp>
        <p:nvSpPr>
          <p:cNvPr id="2" name="AutoShape 42"/>
          <p:cNvSpPr>
            <a:spLocks noChangeArrowheads="1"/>
          </p:cNvSpPr>
          <p:nvPr/>
        </p:nvSpPr>
        <p:spPr bwMode="auto">
          <a:xfrm rot="-5400000">
            <a:off x="1315243" y="2723357"/>
            <a:ext cx="1484313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vi-VN" sz="1800"/>
          </a:p>
        </p:txBody>
      </p:sp>
      <p:sp>
        <p:nvSpPr>
          <p:cNvPr id="14" name="Left Arrow 13">
            <a:hlinkClick r:id="rId7" action="ppaction://hlinksldjump"/>
          </p:cNvPr>
          <p:cNvSpPr/>
          <p:nvPr/>
        </p:nvSpPr>
        <p:spPr>
          <a:xfrm>
            <a:off x="8305800" y="6362700"/>
            <a:ext cx="609600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7653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4" grpId="0" animBg="1"/>
      <p:bldP spid="52265" grpId="0" animBg="1"/>
      <p:bldP spid="52266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990600" y="3581400"/>
            <a:ext cx="411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itle 1"/>
          <p:cNvSpPr>
            <a:spLocks/>
          </p:cNvSpPr>
          <p:nvPr/>
        </p:nvSpPr>
        <p:spPr bwMode="auto">
          <a:xfrm>
            <a:off x="1219200" y="55626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May I </a:t>
            </a:r>
            <a:r>
              <a:rPr lang="en-US" sz="3200" b="1">
                <a:solidFill>
                  <a:srgbClr val="FF0000"/>
                </a:solidFill>
              </a:rPr>
              <a:t>write</a:t>
            </a:r>
            <a:r>
              <a:rPr lang="en-US" sz="3200" b="1">
                <a:solidFill>
                  <a:srgbClr val="0000FF"/>
                </a:solidFill>
              </a:rPr>
              <a:t>?</a:t>
            </a:r>
          </a:p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29701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1" t="58434" r="17902" b="18121"/>
          <a:stretch>
            <a:fillRect/>
          </a:stretch>
        </p:blipFill>
        <p:spPr bwMode="auto">
          <a:xfrm>
            <a:off x="1295400" y="1219200"/>
            <a:ext cx="624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8305800" y="6362700"/>
            <a:ext cx="609600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76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990600" y="3581400"/>
            <a:ext cx="411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itle 1"/>
          <p:cNvSpPr>
            <a:spLocks/>
          </p:cNvSpPr>
          <p:nvPr/>
        </p:nvSpPr>
        <p:spPr bwMode="auto">
          <a:xfrm>
            <a:off x="1219200" y="5943600"/>
            <a:ext cx="6148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en-US" sz="3200" b="1">
              <a:solidFill>
                <a:srgbClr val="FF0066"/>
              </a:solidFill>
            </a:endParaRPr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1219200" y="55626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May I </a:t>
            </a:r>
            <a:r>
              <a:rPr lang="en-US" sz="3200" b="1">
                <a:solidFill>
                  <a:srgbClr val="FF0000"/>
                </a:solidFill>
              </a:rPr>
              <a:t>come in</a:t>
            </a:r>
            <a:r>
              <a:rPr lang="en-US" sz="3200" b="1">
                <a:solidFill>
                  <a:srgbClr val="0000FF"/>
                </a:solidFill>
              </a:rPr>
              <a:t>?</a:t>
            </a:r>
          </a:p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3072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7" t="31252" r="35619" b="46021"/>
          <a:stretch>
            <a:fillRect/>
          </a:stretch>
        </p:blipFill>
        <p:spPr bwMode="auto">
          <a:xfrm>
            <a:off x="1528763" y="609600"/>
            <a:ext cx="62436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8305800" y="6362700"/>
            <a:ext cx="609600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92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2" t="32671" r="17206" b="47531"/>
          <a:stretch>
            <a:fillRect/>
          </a:stretch>
        </p:blipFill>
        <p:spPr bwMode="auto">
          <a:xfrm>
            <a:off x="1306513" y="9906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990600" y="54864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May I………….  ?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54864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go out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59690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Yes, you can.</a:t>
            </a: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8305800" y="6362700"/>
            <a:ext cx="609600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0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511" y="92950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Is that Tony?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581150"/>
            <a:ext cx="67246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9800" y="1981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No, it isn’t.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260024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It’s Peter.</a:t>
            </a:r>
          </a:p>
        </p:txBody>
      </p:sp>
    </p:spTree>
    <p:extLst>
      <p:ext uri="{BB962C8B-B14F-4D97-AF65-F5344CB8AC3E}">
        <p14:creationId xmlns:p14="http://schemas.microsoft.com/office/powerpoint/2010/main" val="2004586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90600" y="3581400"/>
            <a:ext cx="411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2" t="32671" r="17206" b="47531"/>
          <a:stretch>
            <a:fillRect/>
          </a:stretch>
        </p:blipFill>
        <p:spPr bwMode="auto">
          <a:xfrm>
            <a:off x="1306513" y="381000"/>
            <a:ext cx="6858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/>
          </p:cNvSpPr>
          <p:nvPr/>
        </p:nvSpPr>
        <p:spPr bwMode="auto">
          <a:xfrm>
            <a:off x="1219200" y="51054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May I </a:t>
            </a:r>
            <a:r>
              <a:rPr lang="en-US" sz="3200" b="1">
                <a:solidFill>
                  <a:srgbClr val="FF0000"/>
                </a:solidFill>
              </a:rPr>
              <a:t>go out</a:t>
            </a:r>
            <a:r>
              <a:rPr lang="en-US" sz="3200" b="1">
                <a:solidFill>
                  <a:srgbClr val="0000FF"/>
                </a:solidFill>
              </a:rPr>
              <a:t>?</a:t>
            </a:r>
          </a:p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8305800" y="6362700"/>
            <a:ext cx="609600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4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90600" y="3581400"/>
            <a:ext cx="411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1219200" y="55626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May I </a:t>
            </a:r>
            <a:r>
              <a:rPr lang="en-US" sz="3200" b="1">
                <a:solidFill>
                  <a:srgbClr val="FF0000"/>
                </a:solidFill>
              </a:rPr>
              <a:t>speak</a:t>
            </a:r>
            <a:r>
              <a:rPr lang="en-US" sz="3200" b="1">
                <a:solidFill>
                  <a:srgbClr val="0000FF"/>
                </a:solidFill>
              </a:rPr>
              <a:t>?</a:t>
            </a:r>
          </a:p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3379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5" t="59464" r="34953" b="18242"/>
          <a:stretch>
            <a:fillRect/>
          </a:stretch>
        </p:blipFill>
        <p:spPr bwMode="auto">
          <a:xfrm>
            <a:off x="1371600" y="609600"/>
            <a:ext cx="655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8305800" y="6362700"/>
            <a:ext cx="609600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4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47650" y="106363"/>
            <a:ext cx="8648700" cy="1198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F3399"/>
                </a:solidFill>
                <a:latin typeface="Comic Sans MS" pitchFamily="66" charset="0"/>
              </a:rPr>
              <a:t>* Lucky number *</a:t>
            </a:r>
          </a:p>
        </p:txBody>
      </p:sp>
      <p:pic>
        <p:nvPicPr>
          <p:cNvPr id="34819" name="Picture 4" descr="pinksparkle6df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89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pinksparkle6df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66389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pinksparkle6df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pinksparkle6df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2du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1816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9" descr="balloons_confetti_h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657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64" name="AutoShape 40"/>
          <p:cNvSpPr>
            <a:spLocks noChangeArrowheads="1"/>
          </p:cNvSpPr>
          <p:nvPr/>
        </p:nvSpPr>
        <p:spPr bwMode="auto">
          <a:xfrm>
            <a:off x="914400" y="1524000"/>
            <a:ext cx="2971800" cy="12684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sz="1800"/>
          </a:p>
        </p:txBody>
      </p:sp>
      <p:sp>
        <p:nvSpPr>
          <p:cNvPr id="52265" name="AutoShape 41"/>
          <p:cNvSpPr>
            <a:spLocks noChangeArrowheads="1"/>
          </p:cNvSpPr>
          <p:nvPr/>
        </p:nvSpPr>
        <p:spPr bwMode="auto">
          <a:xfrm>
            <a:off x="5715000" y="3352800"/>
            <a:ext cx="2667000" cy="1628775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sz="1800"/>
          </a:p>
        </p:txBody>
      </p:sp>
      <p:sp>
        <p:nvSpPr>
          <p:cNvPr id="52266" name="AutoShape 42"/>
          <p:cNvSpPr>
            <a:spLocks noChangeArrowheads="1"/>
          </p:cNvSpPr>
          <p:nvPr/>
        </p:nvSpPr>
        <p:spPr bwMode="auto">
          <a:xfrm rot="-5400000">
            <a:off x="6344443" y="513557"/>
            <a:ext cx="1484313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vi-VN" sz="1800"/>
          </a:p>
        </p:txBody>
      </p:sp>
      <p:sp>
        <p:nvSpPr>
          <p:cNvPr id="2" name="AutoShape 42"/>
          <p:cNvSpPr>
            <a:spLocks noChangeArrowheads="1"/>
          </p:cNvSpPr>
          <p:nvPr/>
        </p:nvSpPr>
        <p:spPr bwMode="auto">
          <a:xfrm rot="-5400000">
            <a:off x="1315243" y="2723357"/>
            <a:ext cx="1484313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vi-VN" sz="1800"/>
          </a:p>
        </p:txBody>
      </p:sp>
      <p:sp>
        <p:nvSpPr>
          <p:cNvPr id="14" name="Left Arrow 13">
            <a:hlinkClick r:id="rId7" action="ppaction://hlinksldjump"/>
          </p:cNvPr>
          <p:cNvSpPr/>
          <p:nvPr/>
        </p:nvSpPr>
        <p:spPr>
          <a:xfrm>
            <a:off x="8305800" y="6362700"/>
            <a:ext cx="609600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3367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4" grpId="0" animBg="1"/>
      <p:bldP spid="52265" grpId="0" animBg="1"/>
      <p:bldP spid="52266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inhf neenf ddoonjg cho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5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Káº¿t quáº£ hÃ¬nh áº£nh cho Anh dong good by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6" y="914400"/>
            <a:ext cx="4157942" cy="179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áº¿t quáº£ hÃ¬nh áº£nh cho Anh dong good by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17" y="3200400"/>
            <a:ext cx="4572000" cy="14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5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.sachmem.vn/public/images/TA3T1SHS/R1-2-3-vbkbjbppwvausuf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9342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209800" y="5029200"/>
            <a:ext cx="4918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How old are you, Peter?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73552" y="5704559"/>
            <a:ext cx="243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I’m ______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9926" y="5581449"/>
            <a:ext cx="2057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s</a:t>
            </a:r>
            <a:r>
              <a:rPr lang="en-US" sz="4400" b="1" dirty="0" smtClean="0">
                <a:solidFill>
                  <a:srgbClr val="0070C0"/>
                </a:solidFill>
              </a:rPr>
              <a:t>even.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27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9" y="3630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86796" y="990600"/>
            <a:ext cx="5320687" cy="258532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Unit 6: Stand up!</a:t>
            </a:r>
          </a:p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Lesson 1 + 2</a:t>
            </a:r>
          </a:p>
          <a:p>
            <a:pPr algn="ctr"/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D:\GIAO AN KIEN TAP\Giáo an Unit 15 Lesson 2 Lớp 4\vocabul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784600"/>
            <a:ext cx="6705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815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27431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3013" y="486832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2.Stand 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up</a:t>
            </a:r>
            <a:endParaRPr 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98620"/>
            <a:ext cx="27159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51017" y="491163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4.Sit 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down</a:t>
            </a:r>
            <a:endParaRPr 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799" y="4825253"/>
            <a:ext cx="1928214" cy="60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 descr="https://s.sachmem.vn/public/images/TA3T1SHS/U6-L1-2-3-ssptbadvdqtmhpv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18" y="298620"/>
            <a:ext cx="2666999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971800"/>
            <a:ext cx="27431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971800"/>
            <a:ext cx="278391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18" y="2971799"/>
            <a:ext cx="2666999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61813" y="4905395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3.Come 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here </a:t>
            </a:r>
            <a:endParaRPr 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447725"/>
            <a:ext cx="2819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5.Open 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your book</a:t>
            </a:r>
            <a:endParaRPr 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2218" y="5468261"/>
            <a:ext cx="2819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6.Close 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your book </a:t>
            </a:r>
            <a:endParaRPr 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57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7718" y="448962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43600" y="457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2900" y="3068594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77718" y="3068594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59780" y="3060356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18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8889 3.33333E-6 C -0.12917 3.33333E-6 -0.1776 -0.11181 -0.1776 -0.20186 L -0.1776 -0.4034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31701 -0.409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67917 -0.403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58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07084 -0.11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17118 -0.102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9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03217 L 0.18524 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8" grpId="0" animBg="1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14417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40174" y="1870584"/>
            <a:ext cx="480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down: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40174" y="2388240"/>
            <a:ext cx="419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up: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38115" y="3467100"/>
            <a:ext cx="784662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  =  don’t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talk: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38115" y="4013286"/>
            <a:ext cx="54801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book :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40174" y="4496528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book: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40174" y="2912889"/>
            <a:ext cx="480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here: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08421" y="458998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* New words: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" name="Picture 2" descr="Kết quả hình ảnh cho vocabul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099"/>
            <a:ext cx="8988425" cy="1832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8377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685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 Look, listen and repeat.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s://s.sachmem.vn/public/images/TA3T1SHS/U6-L1-1-1-flrvekfbazkcyzd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227907"/>
            <a:ext cx="457508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.sachmem.vn/public/images/TA3T1SHS/U6-L1-1-2-joxepftwfdrziav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06" y="1227907"/>
            <a:ext cx="4575088" cy="34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55" y="4656907"/>
            <a:ext cx="3618472" cy="600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55" y="5334000"/>
            <a:ext cx="3618472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class. Sit down, please!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55" y="1227907"/>
            <a:ext cx="292445" cy="3722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6277" y="1233290"/>
            <a:ext cx="292445" cy="3722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5087" y="4656907"/>
            <a:ext cx="3044913" cy="600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quiet, boys!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5086" y="5356654"/>
            <a:ext cx="3044913" cy="600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Sorry, Sir.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51-track-51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4800" y="29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97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57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bìa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76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10628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Point, say and do the actions.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s://s.sachmem.vn/public/images/TA3T1SHS/U6-L1-2-2-ufrdtxmfpbexbd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1" y="1610497"/>
            <a:ext cx="2278625" cy="18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.sachmem.vn/public/images/TA3T1SHS/U6-L1-2-3-ssptbadvdqtmhp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72" y="1610496"/>
            <a:ext cx="2631233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.sachmem.vn/public/images/TA3T1SHS/U6-L1-2-4-rsqorjjmejbihb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67" y="1491047"/>
            <a:ext cx="2631233" cy="19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s.sachmem.vn/public/images/TA3T1SHS/U6-L1-2-5-qbkgwlzmkqjsaok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1" y="4267200"/>
            <a:ext cx="2287185" cy="15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s.sachmem.vn/public/images/TA3T1SHS/U6-L1-2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72" y="4045175"/>
            <a:ext cx="263123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32" y="4069433"/>
            <a:ext cx="263123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0688" y="5917105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Stand up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0911" y="5850318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Sit down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9472" y="3459832"/>
            <a:ext cx="2455528" cy="60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quiet / Don’t talk!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093" y="3412524"/>
            <a:ext cx="2233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Come here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4900" y="3503022"/>
            <a:ext cx="26608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Open your book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873975"/>
            <a:ext cx="2819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Close your book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66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2141</TotalTime>
  <Words>431</Words>
  <Application>Microsoft Office PowerPoint</Application>
  <PresentationFormat>On-screen Show (4:3)</PresentationFormat>
  <Paragraphs>148</Paragraphs>
  <Slides>33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trannamdt1</dc:creator>
  <cp:lastModifiedBy>This MC</cp:lastModifiedBy>
  <cp:revision>196</cp:revision>
  <dcterms:created xsi:type="dcterms:W3CDTF">2014-03-19T15:20:16Z</dcterms:created>
  <dcterms:modified xsi:type="dcterms:W3CDTF">2021-11-11T09:16:23Z</dcterms:modified>
</cp:coreProperties>
</file>